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8" r:id="rId3"/>
    <p:sldId id="298" r:id="rId4"/>
    <p:sldId id="299" r:id="rId5"/>
    <p:sldId id="305" r:id="rId6"/>
    <p:sldId id="311" r:id="rId7"/>
    <p:sldId id="312" r:id="rId8"/>
    <p:sldId id="313" r:id="rId9"/>
    <p:sldId id="307" r:id="rId10"/>
    <p:sldId id="308" r:id="rId11"/>
    <p:sldId id="310" r:id="rId12"/>
    <p:sldId id="300" r:id="rId13"/>
    <p:sldId id="301" r:id="rId14"/>
    <p:sldId id="302" r:id="rId15"/>
    <p:sldId id="303" r:id="rId16"/>
    <p:sldId id="304" r:id="rId17"/>
  </p:sldIdLst>
  <p:sldSz cx="9144000" cy="5143500" type="screen16x9"/>
  <p:notesSz cx="6858000" cy="9144000"/>
  <p:embeddedFontLst>
    <p:embeddedFont>
      <p:font typeface="Aptos Narrow" panose="020B0004020202020204" pitchFamily="34" charset="0"/>
      <p:regular r:id="rId19"/>
      <p:bold r:id="rId20"/>
      <p:italic r:id="rId21"/>
      <p:boldItalic r:id="rId22"/>
    </p:embeddedFont>
    <p:embeddedFont>
      <p:font typeface="Fira Sans" panose="020B0503050000020004" pitchFamily="34" charset="0"/>
      <p:regular r:id="rId23"/>
      <p:bold r:id="rId24"/>
      <p:italic r:id="rId25"/>
      <p:boldItalic r:id="rId26"/>
    </p:embeddedFont>
    <p:embeddedFont>
      <p:font typeface="Fira Sans Extra Condensed" panose="020B0503050000020004" pitchFamily="34" charset="0"/>
      <p:regular r:id="rId27"/>
      <p:bold r:id="rId28"/>
    </p:embeddedFont>
    <p:embeddedFont>
      <p:font typeface="Fira Sans Extra Condensed Medium" panose="020B0604020202020204" charset="0"/>
      <p:regular r:id="rId29"/>
      <p:bold r:id="rId30"/>
      <p:italic r:id="rId31"/>
      <p:boldItalic r:id="rId32"/>
    </p:embeddedFont>
    <p:embeddedFont>
      <p:font typeface="Roboto" panose="02000000000000000000" pitchFamily="2"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1"/>
            <p14:sldId id="312"/>
            <p14:sldId id="313"/>
            <p14:sldId id="307"/>
            <p14:sldId id="308"/>
            <p14:sldId id="310"/>
          </p14:sldIdLst>
        </p14:section>
        <p14:section name="Dashboard_Pages" id="{21C61391-463B-4DA9-9744-F62AF74082BC}">
          <p14:sldIdLst>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78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19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69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739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tretch>
            <a:fillRect/>
          </a:stretch>
        </p:blipFill>
        <p:spPr>
          <a:xfrm>
            <a:off x="360000" y="392608"/>
            <a:ext cx="7535063" cy="4536035"/>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tretch>
            <a:fillRect/>
          </a:stretch>
        </p:blipFill>
        <p:spPr>
          <a:xfrm>
            <a:off x="360000" y="392608"/>
            <a:ext cx="7573815" cy="4552793"/>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tretch>
            <a:fillRect/>
          </a:stretch>
        </p:blipFill>
        <p:spPr>
          <a:xfrm>
            <a:off x="360000" y="392608"/>
            <a:ext cx="7691180" cy="4629572"/>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t="837"/>
          <a:stretch>
            <a:fillRect/>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Analyze</a:t>
            </a:r>
            <a:r>
              <a:rPr lang="en-US" sz="120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Deliver</a:t>
            </a:r>
            <a:r>
              <a:rPr lang="en-US" sz="120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Clean</a:t>
            </a:r>
            <a:r>
              <a:rPr lang="en-US" sz="120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Design</a:t>
            </a:r>
            <a:r>
              <a:rPr lang="en-US" sz="1200">
                <a:latin typeface="Fira Sans"/>
                <a:ea typeface="Fira Sans"/>
                <a:cs typeface="Fira Sans"/>
                <a:sym typeface="Fira Sans"/>
              </a:rPr>
              <a:t> Scalable Data Model Architecture</a:t>
            </a:r>
            <a:br>
              <a:rPr lang="en-US" sz="1200">
                <a:latin typeface="Fira Sans"/>
                <a:ea typeface="Fira Sans"/>
                <a:cs typeface="Fira Sans"/>
                <a:sym typeface="Fira Sans"/>
              </a:rPr>
            </a:br>
            <a:r>
              <a:rPr lang="en-US" sz="500">
                <a:latin typeface="Fira Sans"/>
                <a:ea typeface="Fira Sans"/>
                <a:cs typeface="Fira Sans"/>
                <a:sym typeface="Fira Sans"/>
              </a:rPr>
              <a:t> </a:t>
            </a:r>
            <a:endParaRPr lang="en-US" sz="12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Build</a:t>
            </a:r>
            <a:r>
              <a:rPr lang="en-US" sz="1200">
                <a:latin typeface="Fira Sans"/>
                <a:ea typeface="Fira Sans"/>
                <a:cs typeface="Fira Sans"/>
                <a:sym typeface="Fira Sans"/>
              </a:rPr>
              <a:t> a Dynamic </a:t>
            </a:r>
            <a:r>
              <a:rPr lang="en-US" sz="1200" err="1">
                <a:latin typeface="Fira Sans"/>
                <a:ea typeface="Fira Sans"/>
                <a:cs typeface="Fira Sans"/>
                <a:sym typeface="Fira Sans"/>
              </a:rPr>
              <a:t>PowerBI</a:t>
            </a:r>
            <a:r>
              <a:rPr lang="en-US" sz="120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Provide</a:t>
            </a:r>
            <a:r>
              <a:rPr lang="en-US" sz="1200">
                <a:latin typeface="Fira Sans"/>
                <a:ea typeface="Fira Sans"/>
                <a:cs typeface="Fira Sans"/>
                <a:sym typeface="Fira Sans"/>
              </a:rPr>
              <a:t> a comprehensive Insights &amp; Analysis Report</a:t>
            </a:r>
          </a:p>
          <a:p>
            <a:pPr lvl="0">
              <a:buSzPts val="1100"/>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Organize</a:t>
            </a:r>
            <a:r>
              <a:rPr lang="en-US" sz="120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a:latin typeface="Fira Sans"/>
              </a:rPr>
              <a:t>Project Management</a:t>
            </a:r>
            <a:br>
              <a:rPr lang="en-US" sz="1200" b="1">
                <a:latin typeface="Fira Sans" panose="020B0503050000020004" pitchFamily="34" charset="0"/>
              </a:rPr>
            </a:br>
            <a:r>
              <a:rPr lang="en-US" sz="500" b="1">
                <a:latin typeface="Fira Sans"/>
              </a:rPr>
              <a:t> </a:t>
            </a:r>
            <a:endParaRPr lang="en-US" sz="1200" b="1">
              <a:latin typeface="Fira Sans"/>
            </a:endParaRPr>
          </a:p>
          <a:p>
            <a:pPr marL="171450" indent="-171450">
              <a:buFont typeface="Arial" panose="020B0604020202020204" pitchFamily="34" charset="0"/>
              <a:buChar char="•"/>
            </a:pPr>
            <a:r>
              <a:rPr lang="en-US" sz="1200">
                <a:latin typeface="Fira Sans" panose="020B0503050000020004" pitchFamily="34" charset="0"/>
              </a:rPr>
              <a:t>Leverage Work Breakdown Structure (</a:t>
            </a:r>
            <a:r>
              <a:rPr lang="en-US" sz="1200" b="1">
                <a:latin typeface="Fira Sans" panose="020B0503050000020004" pitchFamily="34" charset="0"/>
              </a:rPr>
              <a:t>WBS</a:t>
            </a:r>
            <a:r>
              <a:rPr lang="en-US" sz="1200">
                <a:latin typeface="Fira Sans" panose="020B0503050000020004" pitchFamily="34" charset="0"/>
              </a:rPr>
              <a:t>) using </a:t>
            </a:r>
            <a:r>
              <a:rPr lang="en-US" sz="1200" b="1">
                <a:latin typeface="Fira Sans" panose="020B0503050000020004" pitchFamily="34" charset="0"/>
              </a:rPr>
              <a:t>Kanban</a:t>
            </a:r>
            <a:r>
              <a:rPr lang="en-US" sz="1200">
                <a:latin typeface="Fira Sans" panose="020B0503050000020004" pitchFamily="34" charset="0"/>
              </a:rPr>
              <a:t> methodology</a:t>
            </a:r>
          </a:p>
          <a:p>
            <a:pPr marL="171450" indent="-171450">
              <a:buFont typeface="Arial" panose="020B0604020202020204" pitchFamily="34" charset="0"/>
              <a:buChar char="•"/>
            </a:pPr>
            <a:r>
              <a:rPr lang="en-US" sz="1200">
                <a:latin typeface="Fira Sans" panose="020B0503050000020004" pitchFamily="34" charset="0"/>
              </a:rPr>
              <a:t>Define </a:t>
            </a:r>
            <a:r>
              <a:rPr lang="en-US" sz="1200" b="1">
                <a:latin typeface="Fira Sans" panose="020B0503050000020004" pitchFamily="34" charset="0"/>
              </a:rPr>
              <a:t>Availability</a:t>
            </a:r>
            <a:r>
              <a:rPr lang="en-US" sz="120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a:latin typeface="Fira Sans"/>
              </a:rPr>
              <a:t>Assign </a:t>
            </a:r>
            <a:r>
              <a:rPr lang="en-US" sz="1200" b="1">
                <a:latin typeface="Fira Sans"/>
              </a:rPr>
              <a:t>Project Owner </a:t>
            </a:r>
            <a:r>
              <a:rPr lang="en-US" sz="1200">
                <a:latin typeface="Fira Sans"/>
              </a:rPr>
              <a:t>roles — ownership and accountability for each task</a:t>
            </a:r>
            <a:br>
              <a:rPr lang="en-US" sz="1200">
                <a:latin typeface="Fira Sans" panose="020B0503050000020004" pitchFamily="34" charset="0"/>
              </a:rPr>
            </a:br>
            <a:endParaRPr lang="en-US" sz="1200">
              <a:latin typeface="Fira Sans" panose="020B0503050000020004" pitchFamily="34" charset="0"/>
            </a:endParaRPr>
          </a:p>
          <a:p>
            <a:pPr marL="171450" indent="-171450">
              <a:buFont typeface="Arial" panose="020B0604020202020204" pitchFamily="34" charset="0"/>
              <a:buChar char="•"/>
            </a:pPr>
            <a:r>
              <a:rPr lang="en-US" sz="1200" b="1">
                <a:latin typeface="Fira Sans" panose="020B0503050000020004" pitchFamily="34" charset="0"/>
              </a:rPr>
              <a:t>Execution Phases</a:t>
            </a:r>
          </a:p>
          <a:p>
            <a:pPr lvl="2"/>
            <a:r>
              <a:rPr lang="en-US" sz="1200" b="1">
                <a:latin typeface="Fira Sans"/>
              </a:rPr>
              <a:t>P1 –</a:t>
            </a:r>
            <a:r>
              <a:rPr lang="en-US" sz="1200">
                <a:latin typeface="Fira Sans"/>
              </a:rPr>
              <a:t> Define the Problem</a:t>
            </a:r>
          </a:p>
          <a:p>
            <a:pPr lvl="2"/>
            <a:r>
              <a:rPr lang="en-US" sz="1200" b="1">
                <a:latin typeface="Fira Sans"/>
              </a:rPr>
              <a:t>P2 –</a:t>
            </a:r>
            <a:r>
              <a:rPr lang="en-US" sz="1200">
                <a:latin typeface="Fira Sans"/>
              </a:rPr>
              <a:t> Build the Data Model</a:t>
            </a:r>
          </a:p>
          <a:p>
            <a:pPr lvl="2"/>
            <a:r>
              <a:rPr lang="en-US" sz="1200" b="1">
                <a:latin typeface="Fira Sans"/>
              </a:rPr>
              <a:t>P3 –</a:t>
            </a:r>
            <a:r>
              <a:rPr lang="en-US" sz="1200">
                <a:latin typeface="Fira Sans"/>
              </a:rPr>
              <a:t> Perform Statistical Analysis and     </a:t>
            </a:r>
          </a:p>
          <a:p>
            <a:pPr lvl="2"/>
            <a:r>
              <a:rPr lang="en-US" sz="1200">
                <a:latin typeface="Fira Sans"/>
              </a:rPr>
              <a:t>        Create Dynamic Dashboard</a:t>
            </a:r>
          </a:p>
          <a:p>
            <a:pPr lvl="2"/>
            <a:r>
              <a:rPr lang="en-US" sz="1200" b="1">
                <a:latin typeface="Fira Sans"/>
              </a:rPr>
              <a:t>P4 –</a:t>
            </a:r>
            <a:r>
              <a:rPr lang="en-US" sz="1200">
                <a:latin typeface="Fira Sans"/>
              </a:rPr>
              <a:t> Provide Insights &amp; Analysis Report</a:t>
            </a:r>
          </a:p>
          <a:p>
            <a:pPr lvl="2"/>
            <a:r>
              <a:rPr lang="en-US" sz="1200" b="1">
                <a:latin typeface="Fira Sans"/>
              </a:rPr>
              <a:t>P5 – </a:t>
            </a:r>
            <a:r>
              <a:rPr lang="en-US" sz="1200">
                <a:latin typeface="Fira Sans"/>
              </a:rPr>
              <a:t>Document the Full Solution</a:t>
            </a:r>
          </a:p>
          <a:p>
            <a:pPr marL="171450" indent="-171450">
              <a:buFont typeface="Arial" panose="020B0604020202020204" pitchFamily="34" charset="0"/>
              <a:buChar char="•"/>
            </a:pPr>
            <a:endParaRPr lang="en-US" sz="120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47BA14-A56A-B48C-FF8C-86CB1C54B6E7}"/>
              </a:ext>
            </a:extLst>
          </p:cNvPr>
          <p:cNvPicPr>
            <a:picLocks noChangeAspect="1"/>
          </p:cNvPicPr>
          <p:nvPr/>
        </p:nvPicPr>
        <p:blipFill>
          <a:blip r:embed="rId3"/>
          <a:srcRect t="4009" b="2279"/>
          <a:stretch>
            <a:fillRect/>
          </a:stretch>
        </p:blipFill>
        <p:spPr>
          <a:xfrm>
            <a:off x="3619210" y="2149980"/>
            <a:ext cx="5193383" cy="2899551"/>
          </a:xfrm>
          <a:prstGeom prst="rect">
            <a:avLst/>
          </a:prstGeom>
        </p:spPr>
      </p:pic>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2684</Words>
  <Application>Microsoft Office PowerPoint</Application>
  <PresentationFormat>On-screen Show (16:9)</PresentationFormat>
  <Paragraphs>234</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 Narrow</vt:lpstr>
      <vt:lpstr>Arial</vt:lpstr>
      <vt:lpstr>Roboto</vt:lpstr>
      <vt:lpstr>Arial Black (Headings)</vt:lpstr>
      <vt:lpstr>Fira Sans</vt:lpstr>
      <vt:lpstr>Fira Sans Extra Condensed Medium</vt:lpstr>
      <vt:lpstr>Fira Sans Extra Condensed</vt:lpstr>
      <vt:lpstr>Calibri</vt:lpstr>
      <vt:lpstr>Aptos</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2025-07-29T23:45:15Z</dcterms:modified>
</cp:coreProperties>
</file>